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3" r:id="rId12"/>
    <p:sldId id="264" r:id="rId13"/>
    <p:sldId id="268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ongor Kantor" initials="CK" lastIdx="1" clrIdx="0">
    <p:extLst>
      <p:ext uri="{19B8F6BF-5375-455C-9EA6-DF929625EA0E}">
        <p15:presenceInfo xmlns:p15="http://schemas.microsoft.com/office/powerpoint/2012/main" userId="d82926646c73fe4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6T19:20:21.23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2FFF-D85A-41BE-8B17-848B45441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DDA2D-6E55-48FC-A5E7-4C44D377E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85AC5-F16E-4086-9D26-067A62661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74A94-B874-4C57-88A7-027D502C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9A45-84C3-40E2-9A87-48059A25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9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0A41-63B7-41FF-8D75-3BD1C2744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96A09-9BF9-4E9C-A066-151454DBD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D890E-7813-4996-B35E-5D4386D5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204E1-713A-4E97-B80A-0A21E4E0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CB450-9416-42E8-BAAB-B9B096EA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15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F950BD-CF3E-4E03-932D-8D405F38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FACEC0-1075-4AA3-BE2B-7AD991102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0F17B-78A7-472D-84C3-06DB910AC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0B458-A048-48D7-AC9E-9E74B0B9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40317-0805-42C7-811C-CEED596A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8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A0B4-7EA7-41F8-81DB-159A3806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C07D2-9BBF-493E-A5E9-3CE0CC509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6643B-2F53-449F-80F9-DFFFFBE6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7104C-07FC-438E-A3C1-2C7B0539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C238C-3F6B-4621-A248-24884885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81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701C-8AEE-44A5-BD8D-B8EC03FB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EF344-842A-4EB3-B4B5-26AEB48C2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3F075-A609-42E3-AC4A-4633485C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E4154-17BE-432C-804C-42E3C00F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96263-B689-4D22-A4DC-178532F4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9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43E6-07B1-420F-A98A-03BF9262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732BB-3A2A-4C10-9ECE-AB3E9D09FB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95803-32B7-424E-B129-AACC66B58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BE759-7D3C-40E7-8192-F9CCFD925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C6B7D-3966-462F-835F-B919C078A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70557-B6BE-4960-9F54-77F6FD2B5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9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EBEE-B087-47B5-B559-8EC083C6F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A157-51B6-4BE8-BA19-3A249E860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AE88C-55A8-48D1-AA96-B2906DDC2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EB915-B866-400C-BFC8-5E7E5EB9F9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77109-131A-4467-9C7F-6C80890AF2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B0B99-DF93-41A7-98CE-E10631B2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7BAC1-2A29-4B94-A33A-AACAC091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F2FFB-298B-4725-915C-9F78AFA9B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46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4B5F-6465-4476-81A1-53C6C6896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97EA0-79AB-4147-9894-117561E24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572FF-1B22-4D55-ACEA-34A1C9781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3A4E-0356-4282-B934-293F21CF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9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51DEE8-A6AA-49F1-85EB-5F1E8DB4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9138C-94EC-430C-A8DC-9CD2037A6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C5BF8-9CC2-4049-ACEF-5D601D35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1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D913-B17B-497E-AB97-563850A3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06340-47E9-41DD-A118-DAA1C2BF3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49E46-F124-40A0-86F8-D9D434F18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95572-CCC1-4E8C-AB55-CC2C85770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513F8E-8834-46A1-A4CF-BF908E5D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2ABD9-77F1-4221-94DC-E1F71C4CB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9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CD9E-20FC-4F2A-A59A-C0060AED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4850F-75C2-4538-9647-97E8151F9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17D18-3072-481C-AB97-8513B87DF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AB33F-4E1C-4AFE-9F7F-C49F9CFBF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B741F-CB30-410B-B87C-F851FCFB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0252B-8A51-45B4-AB30-28C92B6C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8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FF4A8F-D9BE-4F03-B41F-1FA0D0E95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5F3E6-4F85-45D3-B200-EB15A9B29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63F25-4D26-4038-A22B-572593E21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04BD-F576-4D10-807F-C0983DEF31C7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D5F79-E3A7-418C-A7C8-75B05988A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FAE8C-1509-4F29-B927-CE8C04165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20CDB-E7D9-4DC6-9DF7-FF588C169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63E49-92B2-4231-9AC4-DB89566A8B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Magfúzió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2473F-9C1F-4042-A463-E8879C71E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Kantor Csongor</a:t>
            </a:r>
          </a:p>
          <a:p>
            <a:r>
              <a:rPr lang="en-US" dirty="0"/>
              <a:t>XII.E</a:t>
            </a:r>
          </a:p>
        </p:txBody>
      </p:sp>
    </p:spTree>
    <p:extLst>
      <p:ext uri="{BB962C8B-B14F-4D97-AF65-F5344CB8AC3E}">
        <p14:creationId xmlns:p14="http://schemas.microsoft.com/office/powerpoint/2010/main" val="741554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E168-6EBF-4567-B9F3-82BE6D20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C. </a:t>
            </a:r>
            <a:r>
              <a:rPr lang="en-US" dirty="0" err="1">
                <a:solidFill>
                  <a:schemeClr val="bg1"/>
                </a:solidFill>
              </a:rPr>
              <a:t>Neutroncsillagok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Fekete </a:t>
            </a:r>
            <a:r>
              <a:rPr lang="en-US" dirty="0" err="1">
                <a:solidFill>
                  <a:schemeClr val="bg1"/>
                </a:solidFill>
              </a:rPr>
              <a:t>Lyukak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Kialakulása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B3543-DA02-49F3-BE07-2D32A08E7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neutroncsillagok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olyan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csillagmaradványok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amelyek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hatalmas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szuperhatalmas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csillagok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halálakor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képződnek</a:t>
            </a:r>
            <a:r>
              <a:rPr lang="en-US" dirty="0">
                <a:solidFill>
                  <a:schemeClr val="bg1"/>
                </a:solidFill>
              </a:rPr>
              <a:t>. A </a:t>
            </a:r>
            <a:r>
              <a:rPr lang="en-US" dirty="0" err="1">
                <a:solidFill>
                  <a:schemeClr val="bg1"/>
                </a:solidFill>
              </a:rPr>
              <a:t>neutroncsillagokat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jellemzően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nagyon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magas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nyomás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nagyon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alacsony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hőmérséklet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jellemzi</a:t>
            </a:r>
            <a:r>
              <a:rPr lang="en-US" dirty="0">
                <a:solidFill>
                  <a:schemeClr val="bg1"/>
                </a:solidFill>
              </a:rPr>
              <a:t>. A </a:t>
            </a:r>
            <a:r>
              <a:rPr lang="en-US" dirty="0" err="1">
                <a:solidFill>
                  <a:schemeClr val="bg1"/>
                </a:solidFill>
              </a:rPr>
              <a:t>fekete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lyukak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pedig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legnagyobb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legmasszívabb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csillagok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halálakor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alakulnak</a:t>
            </a:r>
            <a:r>
              <a:rPr lang="en-US" dirty="0">
                <a:solidFill>
                  <a:schemeClr val="bg1"/>
                </a:solidFill>
              </a:rPr>
              <a:t> ki,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jellemzőjük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hatalmas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gravitációs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erő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6160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C735-E542-45F8-ACF2-48D3BFFD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III. 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jelenlegi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használata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jövőbeli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lehetőségei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838EA-EEFE-4473-9EB1-A5B6C7AB6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8246533" cy="44862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A. </a:t>
            </a:r>
            <a:r>
              <a:rPr lang="en-US" dirty="0" err="1">
                <a:solidFill>
                  <a:schemeClr val="bg1"/>
                </a:solidFill>
              </a:rPr>
              <a:t>Jelenlegi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Használat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Jelenleg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elsősorban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kutatási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célokra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használják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még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nincs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kommerciális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alkalmazása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Azonban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néhány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ország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beleértve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Kínát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Európát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Egyesült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Államokat</a:t>
            </a:r>
            <a:r>
              <a:rPr lang="en-US" dirty="0">
                <a:solidFill>
                  <a:schemeClr val="bg1"/>
                </a:solidFill>
              </a:rPr>
              <a:t> is </a:t>
            </a:r>
            <a:r>
              <a:rPr lang="en-US" dirty="0" err="1">
                <a:solidFill>
                  <a:schemeClr val="bg1"/>
                </a:solidFill>
              </a:rPr>
              <a:t>fejleszt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reaktorokat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122" name="Picture 2" descr="Nuclear Fusion and Tokamaks - Explained, pointwise -ForumIAS Blog">
            <a:extLst>
              <a:ext uri="{FF2B5EF4-FFF2-40B4-BE49-F238E27FC236}">
                <a16:creationId xmlns:a16="http://schemas.microsoft.com/office/drawing/2014/main" id="{501DC5E2-EAB1-436D-87CE-5C0A705C0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837" y="1024466"/>
            <a:ext cx="3480163" cy="554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elion secures $2.2B to commercialize fusion energy | TechCrunch">
            <a:extLst>
              <a:ext uri="{FF2B5EF4-FFF2-40B4-BE49-F238E27FC236}">
                <a16:creationId xmlns:a16="http://schemas.microsoft.com/office/drawing/2014/main" id="{F645E513-7245-44AF-B04C-A5D8ABEF4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711" y="3619438"/>
            <a:ext cx="5761037" cy="323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35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A12AD-9356-487F-BD4B-D27B5E7728AF}"/>
              </a:ext>
            </a:extLst>
          </p:cNvPr>
          <p:cNvSpPr/>
          <p:nvPr/>
        </p:nvSpPr>
        <p:spPr>
          <a:xfrm>
            <a:off x="755780" y="671804"/>
            <a:ext cx="10767526" cy="384421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51A9C-F177-4BFC-A84A-D155910E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B. Jövőbeli Lehetőségek: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857BF-9ECF-4E60-8C2F-00763414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 nukleáris fúzió jövőbeli lehetőségei korlátlanok, és hatalmas lehetőségeket rejtenek magukban a fenntartható energiatermelés szempontjából. A nukleáris fúzió által termelt energia tiszta, biztonságos, és végtelen mennyiségben elérhető. A nukleáris fúzió jövőbeli alkalmazásai lehetnek a földi energiatermelés, a űrhajózás, és más innovatív megoldások.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D83426-8185-4138-8CFD-F0BE5D17C1F1}"/>
              </a:ext>
            </a:extLst>
          </p:cNvPr>
          <p:cNvSpPr/>
          <p:nvPr/>
        </p:nvSpPr>
        <p:spPr>
          <a:xfrm>
            <a:off x="838200" y="728133"/>
            <a:ext cx="10287000" cy="5181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D6ED6-914D-4832-B922-3F30C5D3E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VI. </a:t>
            </a:r>
            <a:r>
              <a:rPr lang="en-US" dirty="0" err="1">
                <a:solidFill>
                  <a:schemeClr val="bg1"/>
                </a:solidFill>
              </a:rPr>
              <a:t>Következtetés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19B85-841A-40D6-8838-E0924CFF0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Univerzumban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csillagok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létfontosságú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folyamata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amely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lehetővé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teszi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fény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előállítását</a:t>
            </a:r>
            <a:r>
              <a:rPr lang="en-US" dirty="0">
                <a:solidFill>
                  <a:schemeClr val="bg1"/>
                </a:solidFill>
              </a:rPr>
              <a:t>. Az </a:t>
            </a:r>
            <a:r>
              <a:rPr lang="en-US" dirty="0" err="1">
                <a:solidFill>
                  <a:schemeClr val="bg1"/>
                </a:solidFill>
              </a:rPr>
              <a:t>égitestek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ezen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folyamata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alapján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értékelhetjük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Univerzum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korát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fejlődését</a:t>
            </a:r>
            <a:r>
              <a:rPr lang="en-US" dirty="0">
                <a:solidFill>
                  <a:schemeClr val="bg1"/>
                </a:solidFill>
              </a:rPr>
              <a:t>. Az </a:t>
            </a:r>
            <a:r>
              <a:rPr lang="en-US" dirty="0" err="1">
                <a:solidFill>
                  <a:schemeClr val="bg1"/>
                </a:solidFill>
              </a:rPr>
              <a:t>égitestek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energiájának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előállítása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által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lehetővé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tett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amely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létfontosságú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földi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élet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számára</a:t>
            </a:r>
            <a:r>
              <a:rPr lang="en-US" dirty="0">
                <a:solidFill>
                  <a:schemeClr val="bg1"/>
                </a:solidFill>
              </a:rPr>
              <a:t> is.</a:t>
            </a:r>
          </a:p>
          <a:p>
            <a:r>
              <a:rPr lang="en-US" dirty="0">
                <a:solidFill>
                  <a:schemeClr val="bg1"/>
                </a:solidFill>
              </a:rPr>
              <a:t>Az </a:t>
            </a:r>
            <a:r>
              <a:rPr lang="en-US" dirty="0" err="1">
                <a:solidFill>
                  <a:schemeClr val="bg1"/>
                </a:solidFill>
              </a:rPr>
              <a:t>mesterséges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lehetővé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teszi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hogy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környezetbarát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biztonságos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kimeríthetetlen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energiaforrást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hozzunk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létre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amely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segíthet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jövő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energiaigényeinek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kielégítésében</a:t>
            </a:r>
            <a:r>
              <a:rPr lang="en-US" dirty="0">
                <a:solidFill>
                  <a:schemeClr val="bg1"/>
                </a:solidFill>
              </a:rPr>
              <a:t>. Az </a:t>
            </a:r>
            <a:r>
              <a:rPr lang="en-US" dirty="0" err="1">
                <a:solidFill>
                  <a:schemeClr val="bg1"/>
                </a:solidFill>
              </a:rPr>
              <a:t>mesterséges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jövő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energia-termelésének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egy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lehetséges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útja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lehet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hozzájárulhat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jövő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energia-szektorának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fejlődéséhez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488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2B72C-8D54-42F7-97CE-2D5D38C1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093"/>
            <a:ext cx="10515600" cy="53994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Bibliografia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E248F-54B6-4A4E-BA72-599942D90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Wikiwand</a:t>
            </a:r>
            <a:r>
              <a:rPr lang="en-US" dirty="0"/>
              <a:t> - </a:t>
            </a:r>
            <a:r>
              <a:rPr lang="en-US" dirty="0" err="1"/>
              <a:t>Magfúzió</a:t>
            </a:r>
            <a:endParaRPr lang="en-US" dirty="0"/>
          </a:p>
          <a:p>
            <a:r>
              <a:rPr lang="en-US" dirty="0" err="1"/>
              <a:t>Wikiwand</a:t>
            </a:r>
            <a:r>
              <a:rPr lang="en-US" dirty="0"/>
              <a:t> - </a:t>
            </a:r>
            <a:r>
              <a:rPr lang="en-US" dirty="0" err="1"/>
              <a:t>Magfúzió</a:t>
            </a:r>
            <a:r>
              <a:rPr lang="en-US" dirty="0"/>
              <a:t> (2023). Available at: https://www.wikiwand.com/hu/Magf%C3%BAzi%C3%B3 (Accessed: 6 February 2023).</a:t>
            </a:r>
          </a:p>
          <a:p>
            <a:r>
              <a:rPr lang="en-US" dirty="0"/>
              <a:t>A </a:t>
            </a:r>
            <a:r>
              <a:rPr lang="en-US" dirty="0" err="1"/>
              <a:t>magfúzió</a:t>
            </a:r>
            <a:r>
              <a:rPr lang="en-US" dirty="0"/>
              <a:t> | </a:t>
            </a:r>
            <a:r>
              <a:rPr lang="en-US" dirty="0" err="1"/>
              <a:t>Fizika</a:t>
            </a:r>
            <a:r>
              <a:rPr lang="en-US" dirty="0"/>
              <a:t> - 11. </a:t>
            </a:r>
            <a:r>
              <a:rPr lang="en-US" dirty="0" err="1"/>
              <a:t>évfolyam</a:t>
            </a:r>
            <a:r>
              <a:rPr lang="en-US" dirty="0"/>
              <a:t> | </a:t>
            </a:r>
            <a:r>
              <a:rPr lang="en-US" dirty="0" err="1"/>
              <a:t>Sulinet</a:t>
            </a:r>
            <a:r>
              <a:rPr lang="en-US" dirty="0"/>
              <a:t> </a:t>
            </a:r>
            <a:r>
              <a:rPr lang="en-US" dirty="0" err="1"/>
              <a:t>Tudásbázis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magfúzió</a:t>
            </a:r>
            <a:r>
              <a:rPr lang="en-US" dirty="0"/>
              <a:t> | </a:t>
            </a:r>
            <a:r>
              <a:rPr lang="en-US" dirty="0" err="1"/>
              <a:t>Fizika</a:t>
            </a:r>
            <a:r>
              <a:rPr lang="en-US" dirty="0"/>
              <a:t> - 11. </a:t>
            </a:r>
            <a:r>
              <a:rPr lang="en-US" dirty="0" err="1"/>
              <a:t>évfolyam</a:t>
            </a:r>
            <a:r>
              <a:rPr lang="en-US" dirty="0"/>
              <a:t> | </a:t>
            </a:r>
            <a:r>
              <a:rPr lang="en-US" dirty="0" err="1"/>
              <a:t>Sulinet</a:t>
            </a:r>
            <a:r>
              <a:rPr lang="en-US" dirty="0"/>
              <a:t> </a:t>
            </a:r>
            <a:r>
              <a:rPr lang="en-US" dirty="0" err="1"/>
              <a:t>Tudásbázis</a:t>
            </a:r>
            <a:r>
              <a:rPr lang="en-US" dirty="0"/>
              <a:t> (2023). Available at: https://tudasbazis.sulinet.hu/hu/termeszettudomanyok/fizika/fizika-11-evfolyam/magfizika/a-magfuzio (Accessed: 6 February 2023).</a:t>
            </a:r>
          </a:p>
          <a:p>
            <a:r>
              <a:rPr lang="en-US" dirty="0" err="1"/>
              <a:t>Magfúzió</a:t>
            </a:r>
            <a:r>
              <a:rPr lang="en-US" dirty="0"/>
              <a:t> a </a:t>
            </a:r>
            <a:r>
              <a:rPr lang="en-US" dirty="0" err="1"/>
              <a:t>csillagokban</a:t>
            </a:r>
            <a:r>
              <a:rPr lang="en-US" dirty="0"/>
              <a:t> | </a:t>
            </a:r>
            <a:r>
              <a:rPr lang="en-US" dirty="0" err="1"/>
              <a:t>Fizika</a:t>
            </a:r>
            <a:r>
              <a:rPr lang="en-US" dirty="0"/>
              <a:t> - 11. </a:t>
            </a:r>
            <a:r>
              <a:rPr lang="en-US" dirty="0" err="1"/>
              <a:t>évfolyam</a:t>
            </a:r>
            <a:r>
              <a:rPr lang="en-US" dirty="0"/>
              <a:t> | </a:t>
            </a:r>
            <a:r>
              <a:rPr lang="en-US" dirty="0" err="1"/>
              <a:t>Sulinet</a:t>
            </a:r>
            <a:r>
              <a:rPr lang="en-US" dirty="0"/>
              <a:t> </a:t>
            </a:r>
            <a:r>
              <a:rPr lang="en-US" dirty="0" err="1"/>
              <a:t>Tudásbázis</a:t>
            </a:r>
            <a:endParaRPr lang="en-US" dirty="0"/>
          </a:p>
          <a:p>
            <a:r>
              <a:rPr lang="en-US" dirty="0" err="1"/>
              <a:t>Magfúzió</a:t>
            </a:r>
            <a:r>
              <a:rPr lang="en-US" dirty="0"/>
              <a:t> a </a:t>
            </a:r>
            <a:r>
              <a:rPr lang="en-US" dirty="0" err="1"/>
              <a:t>csillagokban</a:t>
            </a:r>
            <a:r>
              <a:rPr lang="en-US" dirty="0"/>
              <a:t> | </a:t>
            </a:r>
            <a:r>
              <a:rPr lang="en-US" dirty="0" err="1"/>
              <a:t>Fizika</a:t>
            </a:r>
            <a:r>
              <a:rPr lang="en-US" dirty="0"/>
              <a:t> - 11. </a:t>
            </a:r>
            <a:r>
              <a:rPr lang="en-US" dirty="0" err="1"/>
              <a:t>évfolyam</a:t>
            </a:r>
            <a:r>
              <a:rPr lang="en-US" dirty="0"/>
              <a:t> | </a:t>
            </a:r>
            <a:r>
              <a:rPr lang="en-US" dirty="0" err="1"/>
              <a:t>Sulinet</a:t>
            </a:r>
            <a:r>
              <a:rPr lang="en-US" dirty="0"/>
              <a:t> </a:t>
            </a:r>
            <a:r>
              <a:rPr lang="en-US" dirty="0" err="1"/>
              <a:t>Tudásbázis</a:t>
            </a:r>
            <a:r>
              <a:rPr lang="en-US" dirty="0"/>
              <a:t> (2023). Available at: https://tudasbazis.sulinet.hu/hu/termeszettudomanyok/fizika/fizika-11-evfolyam/a-magfuzio/magfuzio-a-csillagokban (Accessed: 6 February 2023).</a:t>
            </a:r>
          </a:p>
        </p:txBody>
      </p:sp>
    </p:spTree>
    <p:extLst>
      <p:ext uri="{BB962C8B-B14F-4D97-AF65-F5344CB8AC3E}">
        <p14:creationId xmlns:p14="http://schemas.microsoft.com/office/powerpoint/2010/main" val="335307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3F7021-D91D-414C-906A-698B8B6F8128}"/>
              </a:ext>
            </a:extLst>
          </p:cNvPr>
          <p:cNvSpPr/>
          <p:nvPr/>
        </p:nvSpPr>
        <p:spPr>
          <a:xfrm>
            <a:off x="762000" y="457200"/>
            <a:ext cx="10735733" cy="4699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54871-D6DB-4A81-8CC3-D1707D13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 </a:t>
            </a:r>
            <a:r>
              <a:rPr lang="en-US" dirty="0" err="1">
                <a:solidFill>
                  <a:schemeClr val="bg1"/>
                </a:solidFill>
              </a:rPr>
              <a:t>Bevezetés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13BE8-3034-4DEE-800F-4CC960C2B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A.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definíciója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Magfúziónak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nevezzük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azt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folyamatot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amelyben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két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atommag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egyesüléséből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egy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harmadik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atommag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keletkezik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B. 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fontossága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Univerzumban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csillagok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forrása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mely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segíti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fenntartható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energiatermelést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Földön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más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bolygókon</a:t>
            </a:r>
            <a:r>
              <a:rPr lang="en-US" dirty="0">
                <a:solidFill>
                  <a:schemeClr val="bg1"/>
                </a:solidFill>
              </a:rPr>
              <a:t>. 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csillagok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életének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motorja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kulcsfontosságú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szerepet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játszik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Univerzum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fejlődésében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evolúciójában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00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4483-C2F3-4BF4-9C9B-31C7917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Felfedezese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E93CA-66FD-44D0-A812-3E981CB4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Nap </a:t>
            </a:r>
            <a:r>
              <a:rPr lang="en-US" dirty="0" err="1">
                <a:solidFill>
                  <a:schemeClr val="bg1"/>
                </a:solidFill>
              </a:rPr>
              <a:t>közönséges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égésből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 19. </a:t>
            </a:r>
            <a:r>
              <a:rPr lang="en-US" dirty="0" err="1">
                <a:solidFill>
                  <a:schemeClr val="bg1"/>
                </a:solidFill>
              </a:rPr>
              <a:t>században</a:t>
            </a:r>
            <a:r>
              <a:rPr lang="en-US" dirty="0">
                <a:solidFill>
                  <a:schemeClr val="bg1"/>
                </a:solidFill>
              </a:rPr>
              <a:t> Lord Kelvin -&gt; </a:t>
            </a:r>
            <a:r>
              <a:rPr lang="en-US" dirty="0" err="1">
                <a:solidFill>
                  <a:schemeClr val="bg1"/>
                </a:solidFill>
              </a:rPr>
              <a:t>gravitációs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Einstein 1905 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 E = mc²</a:t>
            </a:r>
          </a:p>
          <a:p>
            <a:r>
              <a:rPr lang="en-US" dirty="0">
                <a:solidFill>
                  <a:schemeClr val="bg1"/>
                </a:solidFill>
              </a:rPr>
              <a:t>1939-ben Hans Bethe </a:t>
            </a:r>
            <a:r>
              <a:rPr lang="en-US" dirty="0" err="1">
                <a:solidFill>
                  <a:schemeClr val="bg1"/>
                </a:solidFill>
              </a:rPr>
              <a:t>német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fizikus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részletes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matematikai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levezetéssel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leírta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hogyan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lehetne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folyamatot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Földön</a:t>
            </a:r>
            <a:r>
              <a:rPr lang="en-US" dirty="0">
                <a:solidFill>
                  <a:schemeClr val="bg1"/>
                </a:solidFill>
              </a:rPr>
              <a:t> is </a:t>
            </a:r>
            <a:r>
              <a:rPr lang="en-US" dirty="0" err="1">
                <a:solidFill>
                  <a:schemeClr val="bg1"/>
                </a:solidFill>
              </a:rPr>
              <a:t>végrehajtani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reaktort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létrehozni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Ehhez</a:t>
            </a:r>
            <a:r>
              <a:rPr lang="en-US" dirty="0">
                <a:solidFill>
                  <a:schemeClr val="bg1"/>
                </a:solidFill>
              </a:rPr>
              <a:t> Bethe </a:t>
            </a:r>
            <a:r>
              <a:rPr lang="en-US" dirty="0" err="1">
                <a:solidFill>
                  <a:schemeClr val="bg1"/>
                </a:solidFill>
              </a:rPr>
              <a:t>számításai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szerint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hidrogénatomok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hőmérsékletét</a:t>
            </a:r>
            <a:r>
              <a:rPr lang="en-US" dirty="0">
                <a:solidFill>
                  <a:schemeClr val="bg1"/>
                </a:solidFill>
              </a:rPr>
              <a:t> 100 </a:t>
            </a:r>
            <a:r>
              <a:rPr lang="en-US" dirty="0" err="1">
                <a:solidFill>
                  <a:schemeClr val="bg1"/>
                </a:solidFill>
              </a:rPr>
              <a:t>millió</a:t>
            </a:r>
            <a:r>
              <a:rPr lang="en-US" dirty="0">
                <a:solidFill>
                  <a:schemeClr val="bg1"/>
                </a:solidFill>
              </a:rPr>
              <a:t> °C </a:t>
            </a:r>
            <a:r>
              <a:rPr lang="en-US" dirty="0" err="1">
                <a:solidFill>
                  <a:schemeClr val="bg1"/>
                </a:solidFill>
              </a:rPr>
              <a:t>fölé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2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4A88F-5514-4E15-8B58-81722F87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II. </a:t>
            </a:r>
            <a:r>
              <a:rPr lang="en-US" dirty="0" err="1">
                <a:solidFill>
                  <a:schemeClr val="bg1"/>
                </a:solidFill>
              </a:rPr>
              <a:t>Hogyan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történik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csillagokban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55F2E-DC6F-49BF-AE25-8377ADF7A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A. </a:t>
            </a:r>
            <a:r>
              <a:rPr lang="en-US" dirty="0" err="1">
                <a:solidFill>
                  <a:schemeClr val="bg1"/>
                </a:solidFill>
              </a:rPr>
              <a:t>Hidrogén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héliummá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első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lépése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hidrogén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atommagjainak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összeolvadása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héliummá</a:t>
            </a:r>
            <a:r>
              <a:rPr lang="en-US" dirty="0">
                <a:solidFill>
                  <a:schemeClr val="bg1"/>
                </a:solidFill>
              </a:rPr>
              <a:t>. Az </a:t>
            </a:r>
            <a:r>
              <a:rPr lang="en-US" dirty="0" err="1">
                <a:solidFill>
                  <a:schemeClr val="bg1"/>
                </a:solidFill>
              </a:rPr>
              <a:t>egyik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hidrogén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atommag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protonná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alakul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ami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reakcióba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másik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hidrogén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protonnal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hogy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képződjön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hélium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52" name="Picture 4" descr="Smiling sun: NASA's satellite captures photo of happy-looking sun">
            <a:extLst>
              <a:ext uri="{FF2B5EF4-FFF2-40B4-BE49-F238E27FC236}">
                <a16:creationId xmlns:a16="http://schemas.microsoft.com/office/drawing/2014/main" id="{3D0E42D1-DB37-4251-9C8A-6C570A849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0" y="5492750"/>
            <a:ext cx="1365250" cy="13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lasmas and nuclear fusion — Science Learning Hub">
            <a:extLst>
              <a:ext uri="{FF2B5EF4-FFF2-40B4-BE49-F238E27FC236}">
                <a16:creationId xmlns:a16="http://schemas.microsoft.com/office/drawing/2014/main" id="{92C9F2C9-8970-445E-B2D1-920283D38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92" y="3590925"/>
            <a:ext cx="5705475" cy="380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14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9504-9495-4A12-9F50-47EAE8C8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A proton-proton </a:t>
            </a:r>
            <a:r>
              <a:rPr lang="en-US" dirty="0" err="1"/>
              <a:t>lánc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3A67F-B35C-4C59-BFEB-B27E1FF2E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proton-proton </a:t>
            </a:r>
            <a:r>
              <a:rPr lang="en-US" dirty="0" err="1"/>
              <a:t>lánc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a </a:t>
            </a:r>
            <a:r>
              <a:rPr lang="en-US" dirty="0" err="1"/>
              <a:t>folyamat</a:t>
            </a:r>
            <a:r>
              <a:rPr lang="en-US" dirty="0"/>
              <a:t>, </a:t>
            </a:r>
            <a:r>
              <a:rPr lang="en-US" dirty="0" err="1"/>
              <a:t>melynek</a:t>
            </a:r>
            <a:r>
              <a:rPr lang="en-US" dirty="0"/>
              <a:t> </a:t>
            </a:r>
            <a:r>
              <a:rPr lang="en-US" dirty="0" err="1"/>
              <a:t>során</a:t>
            </a:r>
            <a:r>
              <a:rPr lang="en-US" dirty="0"/>
              <a:t> a </a:t>
            </a:r>
            <a:r>
              <a:rPr lang="en-US" dirty="0" err="1"/>
              <a:t>hidrogén</a:t>
            </a:r>
            <a:r>
              <a:rPr lang="en-US" dirty="0"/>
              <a:t> </a:t>
            </a:r>
            <a:r>
              <a:rPr lang="en-US" dirty="0" err="1"/>
              <a:t>atommagok</a:t>
            </a:r>
            <a:r>
              <a:rPr lang="en-US" dirty="0"/>
              <a:t> </a:t>
            </a:r>
            <a:r>
              <a:rPr lang="en-US" dirty="0" err="1"/>
              <a:t>összeolvadnak</a:t>
            </a:r>
            <a:r>
              <a:rPr lang="en-US" dirty="0"/>
              <a:t> </a:t>
            </a:r>
            <a:r>
              <a:rPr lang="en-US" dirty="0" err="1"/>
              <a:t>héliummá</a:t>
            </a:r>
            <a:r>
              <a:rPr lang="en-US" dirty="0"/>
              <a:t> a </a:t>
            </a:r>
            <a:r>
              <a:rPr lang="en-US" dirty="0" err="1"/>
              <a:t>csillagok</a:t>
            </a:r>
            <a:r>
              <a:rPr lang="en-US" dirty="0"/>
              <a:t> </a:t>
            </a:r>
            <a:r>
              <a:rPr lang="en-US" dirty="0" err="1"/>
              <a:t>belsejében</a:t>
            </a:r>
            <a:r>
              <a:rPr lang="en-US" dirty="0"/>
              <a:t>. A proton-proton </a:t>
            </a:r>
            <a:r>
              <a:rPr lang="en-US" dirty="0" err="1"/>
              <a:t>lánc</a:t>
            </a:r>
            <a:r>
              <a:rPr lang="en-US" dirty="0"/>
              <a:t> </a:t>
            </a:r>
            <a:r>
              <a:rPr lang="en-US" dirty="0" err="1"/>
              <a:t>energia</a:t>
            </a:r>
            <a:r>
              <a:rPr lang="en-US" dirty="0"/>
              <a:t> </a:t>
            </a:r>
            <a:r>
              <a:rPr lang="en-US" dirty="0" err="1"/>
              <a:t>termelése</a:t>
            </a:r>
            <a:r>
              <a:rPr lang="en-US" dirty="0"/>
              <a:t> a </a:t>
            </a:r>
            <a:r>
              <a:rPr lang="en-US" dirty="0" err="1"/>
              <a:t>napról</a:t>
            </a:r>
            <a:r>
              <a:rPr lang="en-US" dirty="0"/>
              <a:t> </a:t>
            </a:r>
            <a:r>
              <a:rPr lang="en-US" dirty="0" err="1"/>
              <a:t>szóló</a:t>
            </a:r>
            <a:r>
              <a:rPr lang="en-US" dirty="0"/>
              <a:t> </a:t>
            </a:r>
            <a:r>
              <a:rPr lang="en-US" dirty="0" err="1"/>
              <a:t>tudásunk</a:t>
            </a:r>
            <a:r>
              <a:rPr lang="en-US" dirty="0"/>
              <a:t> </a:t>
            </a:r>
            <a:r>
              <a:rPr lang="en-US" dirty="0" err="1"/>
              <a:t>alapja</a:t>
            </a:r>
            <a:r>
              <a:rPr lang="en-US" dirty="0"/>
              <a:t>.</a:t>
            </a:r>
          </a:p>
        </p:txBody>
      </p:sp>
      <p:pic>
        <p:nvPicPr>
          <p:cNvPr id="3074" name="Picture 2" descr="The Proton-Proton Chain | Science at Your Doorstep">
            <a:extLst>
              <a:ext uri="{FF2B5EF4-FFF2-40B4-BE49-F238E27FC236}">
                <a16:creationId xmlns:a16="http://schemas.microsoft.com/office/drawing/2014/main" id="{9485B96B-1BBF-4164-8459-0F020CE5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7" y="3143768"/>
            <a:ext cx="6443133" cy="356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382 Proton Proton Chain Images, Stock Photos &amp; Vectors | Shutterstock">
            <a:extLst>
              <a:ext uri="{FF2B5EF4-FFF2-40B4-BE49-F238E27FC236}">
                <a16:creationId xmlns:a16="http://schemas.microsoft.com/office/drawing/2014/main" id="{6FBB57B9-F882-4930-A473-6C62762A3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263" r="1" b="6598"/>
          <a:stretch/>
        </p:blipFill>
        <p:spPr bwMode="auto">
          <a:xfrm>
            <a:off x="7665387" y="2928936"/>
            <a:ext cx="4441946" cy="402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791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C007-58B9-4EB1-9982-0B49F4167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C. A </a:t>
            </a:r>
            <a:r>
              <a:rPr lang="en-US" dirty="0" err="1">
                <a:solidFill>
                  <a:schemeClr val="bg1"/>
                </a:solidFill>
              </a:rPr>
              <a:t>szén-nitrogén-oxigén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ciklus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212B2-6918-43CC-A9DC-DB87E01AF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szén-nitrogén-oxigén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ciklus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második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szakasza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amely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nagyobb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csillagokban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történik</a:t>
            </a:r>
            <a:r>
              <a:rPr lang="en-US" dirty="0">
                <a:solidFill>
                  <a:schemeClr val="bg1"/>
                </a:solidFill>
              </a:rPr>
              <a:t>. A </a:t>
            </a:r>
            <a:r>
              <a:rPr lang="en-US" dirty="0" err="1">
                <a:solidFill>
                  <a:schemeClr val="bg1"/>
                </a:solidFill>
              </a:rPr>
              <a:t>ciklus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során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hélium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szén-nitrogén-oxigén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atommaggá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alakul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ennek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során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jön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létre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több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energiatermelés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098" name="Picture 2" descr="Carbon Cycle of Nuclear Fusion">
            <a:extLst>
              <a:ext uri="{FF2B5EF4-FFF2-40B4-BE49-F238E27FC236}">
                <a16:creationId xmlns:a16="http://schemas.microsoft.com/office/drawing/2014/main" id="{A2F48C77-C002-4295-AA4E-AB98FBAF4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429001"/>
            <a:ext cx="473956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Biggest Stars in the Universe HD - YouTube">
            <a:extLst>
              <a:ext uri="{FF2B5EF4-FFF2-40B4-BE49-F238E27FC236}">
                <a16:creationId xmlns:a16="http://schemas.microsoft.com/office/drawing/2014/main" id="{6CD5CC87-E316-4EF6-9101-57D4EA32D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66" y="3223949"/>
            <a:ext cx="5960534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9E00-5EA0-44AE-86D0-EC33FA2B2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D. </a:t>
            </a:r>
            <a:r>
              <a:rPr lang="en-US" dirty="0" err="1">
                <a:solidFill>
                  <a:schemeClr val="bg1"/>
                </a:solidFill>
              </a:rPr>
              <a:t>Homerseklet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03189-CEBE-451D-8E48-4D87B2E4E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fúzióhoz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nagyon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magas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hőmérséklet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nyomás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szükséges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melyek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csillagok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belsejében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vannak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jelen</a:t>
            </a:r>
            <a:r>
              <a:rPr lang="en-US" dirty="0">
                <a:solidFill>
                  <a:schemeClr val="bg1"/>
                </a:solidFill>
              </a:rPr>
              <a:t>. 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fenntartása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csillagok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belsejének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összehúzódásával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újabb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újabb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fúziókkal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lehetséges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146" name="Picture 2" descr="What temperature is required for fusion to occur? - Quora">
            <a:extLst>
              <a:ext uri="{FF2B5EF4-FFF2-40B4-BE49-F238E27FC236}">
                <a16:creationId xmlns:a16="http://schemas.microsoft.com/office/drawing/2014/main" id="{79CC7BA8-092B-40CE-9C5B-586B9FB6D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4" y="3429000"/>
            <a:ext cx="4445721" cy="333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C397D8-AA60-4ABF-BD8D-CABC756F55DA}"/>
              </a:ext>
            </a:extLst>
          </p:cNvPr>
          <p:cNvSpPr txBox="1"/>
          <p:nvPr/>
        </p:nvSpPr>
        <p:spPr>
          <a:xfrm>
            <a:off x="7196666" y="6311900"/>
            <a:ext cx="232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6.000 C -&gt; 10 million C</a:t>
            </a:r>
          </a:p>
        </p:txBody>
      </p:sp>
    </p:spTree>
    <p:extLst>
      <p:ext uri="{BB962C8B-B14F-4D97-AF65-F5344CB8AC3E}">
        <p14:creationId xmlns:p14="http://schemas.microsoft.com/office/powerpoint/2010/main" val="1042299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433F-F30A-4E5E-98FB-FFE2E944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 dirty="0" err="1"/>
              <a:t>Fúzió</a:t>
            </a:r>
            <a:r>
              <a:rPr lang="en-US" dirty="0"/>
              <a:t> a </a:t>
            </a:r>
            <a:r>
              <a:rPr lang="en-US" dirty="0" err="1"/>
              <a:t>hatalmas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szuperhatalmas</a:t>
            </a:r>
            <a:r>
              <a:rPr lang="en-US" dirty="0"/>
              <a:t> </a:t>
            </a:r>
            <a:r>
              <a:rPr lang="en-US" dirty="0" err="1"/>
              <a:t>csillagokban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A007-6492-42F9-8B5F-B1E262629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747932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A. </a:t>
            </a:r>
            <a:r>
              <a:rPr lang="en-US" dirty="0" err="1"/>
              <a:t>Hélium</a:t>
            </a:r>
            <a:r>
              <a:rPr lang="en-US" dirty="0"/>
              <a:t> </a:t>
            </a:r>
            <a:r>
              <a:rPr lang="en-US" dirty="0" err="1"/>
              <a:t>Fúzió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:</a:t>
            </a:r>
          </a:p>
          <a:p>
            <a:r>
              <a:rPr lang="en-US" dirty="0"/>
              <a:t>A </a:t>
            </a:r>
            <a:r>
              <a:rPr lang="en-US" dirty="0" err="1"/>
              <a:t>hatalmas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szuperhatalmas</a:t>
            </a:r>
            <a:r>
              <a:rPr lang="en-US" dirty="0"/>
              <a:t> </a:t>
            </a:r>
            <a:r>
              <a:rPr lang="en-US" dirty="0" err="1"/>
              <a:t>csillagokban</a:t>
            </a:r>
            <a:r>
              <a:rPr lang="en-US" dirty="0"/>
              <a:t> a </a:t>
            </a:r>
            <a:r>
              <a:rPr lang="en-US" dirty="0" err="1"/>
              <a:t>nukleáris</a:t>
            </a:r>
            <a:r>
              <a:rPr lang="en-US" dirty="0"/>
              <a:t> </a:t>
            </a:r>
            <a:r>
              <a:rPr lang="en-US" dirty="0" err="1"/>
              <a:t>fúzió</a:t>
            </a:r>
            <a:r>
              <a:rPr lang="en-US" dirty="0"/>
              <a:t> </a:t>
            </a:r>
            <a:r>
              <a:rPr lang="en-US" dirty="0" err="1"/>
              <a:t>folyamata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 </a:t>
            </a:r>
            <a:r>
              <a:rPr lang="en-US" dirty="0" err="1"/>
              <a:t>folytatódik</a:t>
            </a:r>
            <a:r>
              <a:rPr lang="en-US" dirty="0"/>
              <a:t> a </a:t>
            </a:r>
            <a:r>
              <a:rPr lang="en-US" dirty="0" err="1"/>
              <a:t>hélium</a:t>
            </a:r>
            <a:r>
              <a:rPr lang="en-US" dirty="0"/>
              <a:t> </a:t>
            </a:r>
            <a:r>
              <a:rPr lang="en-US" dirty="0" err="1"/>
              <a:t>fúziójának</a:t>
            </a:r>
            <a:r>
              <a:rPr lang="en-US" dirty="0"/>
              <a:t> </a:t>
            </a:r>
            <a:r>
              <a:rPr lang="en-US" dirty="0" err="1"/>
              <a:t>köszönhetően</a:t>
            </a:r>
            <a:r>
              <a:rPr lang="en-US" dirty="0"/>
              <a:t>. A </a:t>
            </a:r>
            <a:r>
              <a:rPr lang="en-US" dirty="0" err="1"/>
              <a:t>hélium</a:t>
            </a:r>
            <a:r>
              <a:rPr lang="en-US" dirty="0"/>
              <a:t> </a:t>
            </a:r>
            <a:r>
              <a:rPr lang="en-US" dirty="0" err="1"/>
              <a:t>atommagjainak</a:t>
            </a:r>
            <a:r>
              <a:rPr lang="en-US" dirty="0"/>
              <a:t> </a:t>
            </a:r>
            <a:r>
              <a:rPr lang="en-US" dirty="0" err="1"/>
              <a:t>összeolvadása</a:t>
            </a:r>
            <a:r>
              <a:rPr lang="en-US" dirty="0"/>
              <a:t> </a:t>
            </a:r>
            <a:r>
              <a:rPr lang="en-US" dirty="0" err="1"/>
              <a:t>szén-nitrogén-oxigén</a:t>
            </a:r>
            <a:r>
              <a:rPr lang="en-US" dirty="0"/>
              <a:t> </a:t>
            </a:r>
            <a:r>
              <a:rPr lang="en-US" dirty="0" err="1"/>
              <a:t>atommaggá</a:t>
            </a:r>
            <a:r>
              <a:rPr lang="en-US" dirty="0"/>
              <a:t> </a:t>
            </a:r>
            <a:r>
              <a:rPr lang="en-US" dirty="0" err="1"/>
              <a:t>történik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további</a:t>
            </a:r>
            <a:r>
              <a:rPr lang="en-US" dirty="0"/>
              <a:t> </a:t>
            </a:r>
            <a:r>
              <a:rPr lang="en-US" dirty="0" err="1"/>
              <a:t>energiatermelést</a:t>
            </a:r>
            <a:br>
              <a:rPr lang="en-US" dirty="0"/>
            </a:br>
            <a:r>
              <a:rPr lang="en-US" dirty="0" err="1"/>
              <a:t>eredményez</a:t>
            </a:r>
            <a:r>
              <a:rPr lang="en-US" dirty="0"/>
              <a:t>.</a:t>
            </a:r>
          </a:p>
        </p:txBody>
      </p:sp>
      <p:pic>
        <p:nvPicPr>
          <p:cNvPr id="7170" name="Picture 2" descr="Giant Stars and Helium Fusion - Video &amp; Lesson Transcript | Study.com">
            <a:extLst>
              <a:ext uri="{FF2B5EF4-FFF2-40B4-BE49-F238E27FC236}">
                <a16:creationId xmlns:a16="http://schemas.microsoft.com/office/drawing/2014/main" id="{B041660A-F76D-43A3-8C5B-597076A19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6" t="10345" r="27257" b="4585"/>
          <a:stretch/>
        </p:blipFill>
        <p:spPr bwMode="auto">
          <a:xfrm>
            <a:off x="7586132" y="1509713"/>
            <a:ext cx="4461933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ost-Main Sequence Stars">
            <a:extLst>
              <a:ext uri="{FF2B5EF4-FFF2-40B4-BE49-F238E27FC236}">
                <a16:creationId xmlns:a16="http://schemas.microsoft.com/office/drawing/2014/main" id="{AC1D4192-0B90-4ABF-B1CF-844EDE57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2" y="4345866"/>
            <a:ext cx="2274360" cy="238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279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7B1D-84D9-467D-89EA-0E0D0D5D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B. A </a:t>
            </a:r>
            <a:r>
              <a:rPr lang="en-US" dirty="0" err="1">
                <a:solidFill>
                  <a:schemeClr val="bg1"/>
                </a:solidFill>
              </a:rPr>
              <a:t>Hatalmas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Szuperhatalmas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Csillagok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Halála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07D85-9452-4667-9E62-BA4178BC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2600" cy="373697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Amikor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hatalmas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szuperhatalmas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csillagok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belsejében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nukleáris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fúzió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tovább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folytatódni</a:t>
            </a:r>
            <a:r>
              <a:rPr lang="en-US" dirty="0">
                <a:solidFill>
                  <a:schemeClr val="bg1"/>
                </a:solidFill>
              </a:rPr>
              <a:t>, a </a:t>
            </a:r>
            <a:r>
              <a:rPr lang="en-US" dirty="0" err="1">
                <a:solidFill>
                  <a:schemeClr val="bg1"/>
                </a:solidFill>
              </a:rPr>
              <a:t>csillag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kollapszusa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elkerülhetetlen</a:t>
            </a:r>
            <a:r>
              <a:rPr lang="en-US" dirty="0">
                <a:solidFill>
                  <a:schemeClr val="bg1"/>
                </a:solidFill>
              </a:rPr>
              <a:t>. A </a:t>
            </a:r>
            <a:r>
              <a:rPr lang="en-US" dirty="0" err="1">
                <a:solidFill>
                  <a:schemeClr val="bg1"/>
                </a:solidFill>
              </a:rPr>
              <a:t>kollapszus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során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csillag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belseje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összehúzódik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nagyon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magas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nyomás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és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hőmérséklet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hatására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kialakul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neutroncsillag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vagy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fekete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lyuk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194" name="Picture 2" descr="Star Death (Huge Stars) - Astronomy - Enchanted Learning">
            <a:extLst>
              <a:ext uri="{FF2B5EF4-FFF2-40B4-BE49-F238E27FC236}">
                <a16:creationId xmlns:a16="http://schemas.microsoft.com/office/drawing/2014/main" id="{FC734243-3199-4563-9C68-63AA09BB0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392471"/>
            <a:ext cx="6968067" cy="435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8289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794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Magfúzió</vt:lpstr>
      <vt:lpstr>I. Bevezetés</vt:lpstr>
      <vt:lpstr>Felfedezese:</vt:lpstr>
      <vt:lpstr>II. Hogyan történik a Nukleáris Fúzió a csillagokban</vt:lpstr>
      <vt:lpstr>B. A proton-proton lánc</vt:lpstr>
      <vt:lpstr>C. A szén-nitrogén-oxigén ciklus</vt:lpstr>
      <vt:lpstr>D. Homerseklet:</vt:lpstr>
      <vt:lpstr>IV. Fúzió a hatalmas és szuperhatalmas csillagokban</vt:lpstr>
      <vt:lpstr>B. A Hatalmas és Szuperhatalmas Csillagok Halála:</vt:lpstr>
      <vt:lpstr>C. Neutroncsillagok és Fekete Lyukak Kialakulása:</vt:lpstr>
      <vt:lpstr>III. A Nukleáris Fúzió jelenlegi használata és jövőbeli lehetőségei</vt:lpstr>
      <vt:lpstr>B. Jövőbeli Lehetőségek:</vt:lpstr>
      <vt:lpstr>VI. Következtetés</vt:lpstr>
      <vt:lpstr>Bibliografia: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Magfúzió</dc:title>
  <dc:creator>Csongor Kantor</dc:creator>
  <cp:lastModifiedBy>Csongor Kantor</cp:lastModifiedBy>
  <cp:revision>6</cp:revision>
  <dcterms:created xsi:type="dcterms:W3CDTF">2023-02-06T16:17:15Z</dcterms:created>
  <dcterms:modified xsi:type="dcterms:W3CDTF">2023-02-06T17:27:35Z</dcterms:modified>
</cp:coreProperties>
</file>